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8297" r:id="rId3"/>
    <p:sldId id="8298" r:id="rId4"/>
    <p:sldId id="8310" r:id="rId5"/>
    <p:sldId id="8308" r:id="rId6"/>
    <p:sldId id="8311" r:id="rId7"/>
    <p:sldId id="8312" r:id="rId8"/>
    <p:sldId id="8309" r:id="rId9"/>
  </p:sldIdLst>
  <p:sldSz cx="12192000" cy="6858000"/>
  <p:notesSz cx="7099300" cy="10234613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C24"/>
    <a:srgbClr val="ECC4CB"/>
    <a:srgbClr val="202020"/>
    <a:srgbClr val="CC0000"/>
    <a:srgbClr val="990000"/>
    <a:srgbClr val="2F5597"/>
    <a:srgbClr val="CC3300"/>
    <a:srgbClr val="B2B2B2"/>
    <a:srgbClr val="32323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8926" autoAdjust="0"/>
  </p:normalViewPr>
  <p:slideViewPr>
    <p:cSldViewPr snapToGrid="0" showGuides="1">
      <p:cViewPr varScale="1">
        <p:scale>
          <a:sx n="75" d="100"/>
          <a:sy n="75" d="100"/>
        </p:scale>
        <p:origin x="656" y="56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226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14" y="0"/>
            <a:ext cx="3076226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5"/>
            <a:ext cx="3076226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14" y="9720805"/>
            <a:ext cx="3076226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615" y="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886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723" y="4926014"/>
            <a:ext cx="567944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851"/>
            <a:ext cx="3076099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615" y="9721851"/>
            <a:ext cx="3076098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0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6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1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4"/>
          <p:cNvSpPr>
            <a:spLocks noChangeShapeType="1"/>
          </p:cNvSpPr>
          <p:nvPr userDrawn="1"/>
        </p:nvSpPr>
        <p:spPr bwMode="auto">
          <a:xfrm flipV="1">
            <a:off x="216000" y="772244"/>
            <a:ext cx="11760000" cy="0"/>
          </a:xfrm>
          <a:prstGeom prst="line">
            <a:avLst/>
          </a:prstGeom>
          <a:noFill/>
          <a:ln w="12700" cmpd="sng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 sz="1200" dirty="0">
              <a:latin typeface="华文细黑" panose="02010600040101010101" pitchFamily="2" charset="-122"/>
            </a:endParaRP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8343" y="1327150"/>
            <a:ext cx="11477475" cy="1187451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32" name="Rectangle 30"/>
          <p:cNvSpPr>
            <a:spLocks noChangeArrowheads="1"/>
          </p:cNvSpPr>
          <p:nvPr userDrawn="1"/>
        </p:nvSpPr>
        <p:spPr bwMode="auto">
          <a:xfrm>
            <a:off x="1" y="6146846"/>
            <a:ext cx="613133" cy="571231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1"/>
          <p:cNvSpPr>
            <a:spLocks noChangeArrowheads="1"/>
          </p:cNvSpPr>
          <p:nvPr userDrawn="1"/>
        </p:nvSpPr>
        <p:spPr bwMode="auto">
          <a:xfrm>
            <a:off x="10427820" y="3833770"/>
            <a:ext cx="1764181" cy="575198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 userDrawn="1"/>
        </p:nvSpPr>
        <p:spPr bwMode="auto">
          <a:xfrm>
            <a:off x="11770329" y="6166680"/>
            <a:ext cx="421672" cy="551397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6"/>
          <p:cNvSpPr>
            <a:spLocks noChangeArrowheads="1"/>
          </p:cNvSpPr>
          <p:nvPr userDrawn="1"/>
        </p:nvSpPr>
        <p:spPr bwMode="black">
          <a:xfrm>
            <a:off x="10329334" y="6581244"/>
            <a:ext cx="1619250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9" rIns="92075" bIns="46039"/>
          <a:lstStyle/>
          <a:p>
            <a:pPr algn="r"/>
            <a:r>
              <a:rPr lang="en-US" altLang="zh-CN" sz="800" b="0" dirty="0">
                <a:solidFill>
                  <a:srgbClr val="000000"/>
                </a:solidFill>
                <a:latin typeface="Arial" panose="020B0604020202020204" pitchFamily="34" charset="0"/>
              </a:rPr>
              <a:t>© 2017 IBM Corporation</a:t>
            </a:r>
            <a:endParaRPr lang="en-US" altLang="zh-CN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86551"/>
            <a:ext cx="12192000" cy="29962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60831"/>
            <a:ext cx="12192000" cy="715108"/>
          </a:xfrm>
          <a:prstGeom prst="rect">
            <a:avLst/>
          </a:prstGeom>
        </p:spPr>
      </p:pic>
      <p:sp>
        <p:nvSpPr>
          <p:cNvPr id="38" name="Rectangle 28"/>
          <p:cNvSpPr>
            <a:spLocks noChangeArrowheads="1"/>
          </p:cNvSpPr>
          <p:nvPr userDrawn="1"/>
        </p:nvSpPr>
        <p:spPr bwMode="auto">
          <a:xfrm>
            <a:off x="60" y="3841703"/>
            <a:ext cx="1955643" cy="559330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29"/>
          <p:cNvSpPr>
            <a:spLocks noChangeArrowheads="1"/>
          </p:cNvSpPr>
          <p:nvPr userDrawn="1"/>
        </p:nvSpPr>
        <p:spPr bwMode="auto">
          <a:xfrm>
            <a:off x="60" y="5006901"/>
            <a:ext cx="1955643" cy="573214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0"/>
          <p:cNvSpPr>
            <a:spLocks noChangeArrowheads="1"/>
          </p:cNvSpPr>
          <p:nvPr userDrawn="1"/>
        </p:nvSpPr>
        <p:spPr bwMode="auto">
          <a:xfrm>
            <a:off x="1" y="6146849"/>
            <a:ext cx="613133" cy="571231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31"/>
          <p:cNvSpPr>
            <a:spLocks noChangeArrowheads="1"/>
          </p:cNvSpPr>
          <p:nvPr userDrawn="1"/>
        </p:nvSpPr>
        <p:spPr bwMode="auto">
          <a:xfrm>
            <a:off x="10427820" y="3833770"/>
            <a:ext cx="1764181" cy="575198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32"/>
          <p:cNvSpPr>
            <a:spLocks noChangeArrowheads="1"/>
          </p:cNvSpPr>
          <p:nvPr userDrawn="1"/>
        </p:nvSpPr>
        <p:spPr bwMode="auto">
          <a:xfrm>
            <a:off x="10427820" y="5006901"/>
            <a:ext cx="1764181" cy="573214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 userDrawn="1"/>
        </p:nvSpPr>
        <p:spPr bwMode="auto">
          <a:xfrm>
            <a:off x="11770329" y="6166739"/>
            <a:ext cx="421672" cy="551397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34"/>
          <p:cNvSpPr/>
          <p:nvPr userDrawn="1"/>
        </p:nvSpPr>
        <p:spPr bwMode="auto">
          <a:xfrm>
            <a:off x="2600747" y="3841762"/>
            <a:ext cx="6523369" cy="5672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2880" y="288"/>
              </a:cxn>
              <a:cxn ang="0">
                <a:pos x="2838" y="256"/>
              </a:cxn>
              <a:cxn ang="0">
                <a:pos x="2660" y="134"/>
              </a:cxn>
              <a:cxn ang="0">
                <a:pos x="2430" y="46"/>
              </a:cxn>
              <a:cxn ang="0">
                <a:pos x="2230" y="10"/>
              </a:cxn>
              <a:cxn ang="0">
                <a:pos x="2112" y="0"/>
              </a:cxn>
              <a:cxn ang="0">
                <a:pos x="0" y="0"/>
              </a:cxn>
            </a:cxnLst>
            <a:rect l="0" t="0" r="r" b="b"/>
            <a:pathLst>
              <a:path w="2880" h="288">
                <a:moveTo>
                  <a:pt x="0" y="0"/>
                </a:moveTo>
                <a:lnTo>
                  <a:pt x="0" y="288"/>
                </a:lnTo>
                <a:lnTo>
                  <a:pt x="2880" y="288"/>
                </a:lnTo>
                <a:lnTo>
                  <a:pt x="2838" y="256"/>
                </a:lnTo>
                <a:cubicBezTo>
                  <a:pt x="2838" y="256"/>
                  <a:pt x="2728" y="169"/>
                  <a:pt x="2660" y="134"/>
                </a:cubicBezTo>
                <a:cubicBezTo>
                  <a:pt x="2592" y="99"/>
                  <a:pt x="2502" y="67"/>
                  <a:pt x="2430" y="46"/>
                </a:cubicBezTo>
                <a:cubicBezTo>
                  <a:pt x="2358" y="25"/>
                  <a:pt x="2283" y="18"/>
                  <a:pt x="2230" y="10"/>
                </a:cubicBezTo>
                <a:lnTo>
                  <a:pt x="2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1"/>
            </a:schemeClr>
          </a:solidFill>
          <a:ln w="9525">
            <a:noFill/>
            <a:round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reeform 35"/>
          <p:cNvSpPr/>
          <p:nvPr userDrawn="1"/>
        </p:nvSpPr>
        <p:spPr bwMode="auto">
          <a:xfrm>
            <a:off x="2600688" y="4987125"/>
            <a:ext cx="7234512" cy="57718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3194" y="290"/>
              </a:cxn>
              <a:cxn ang="0">
                <a:pos x="3188" y="256"/>
              </a:cxn>
              <a:cxn ang="0">
                <a:pos x="3160" y="146"/>
              </a:cxn>
              <a:cxn ang="0">
                <a:pos x="3118" y="34"/>
              </a:cxn>
              <a:cxn ang="0">
                <a:pos x="3102" y="2"/>
              </a:cxn>
              <a:cxn ang="0">
                <a:pos x="0" y="0"/>
              </a:cxn>
            </a:cxnLst>
            <a:rect l="0" t="0" r="r" b="b"/>
            <a:pathLst>
              <a:path w="3194" h="290">
                <a:moveTo>
                  <a:pt x="0" y="0"/>
                </a:moveTo>
                <a:lnTo>
                  <a:pt x="0" y="288"/>
                </a:lnTo>
                <a:lnTo>
                  <a:pt x="3194" y="290"/>
                </a:lnTo>
                <a:lnTo>
                  <a:pt x="3188" y="256"/>
                </a:lnTo>
                <a:cubicBezTo>
                  <a:pt x="3182" y="232"/>
                  <a:pt x="3172" y="183"/>
                  <a:pt x="3160" y="146"/>
                </a:cubicBezTo>
                <a:cubicBezTo>
                  <a:pt x="3146" y="103"/>
                  <a:pt x="3128" y="58"/>
                  <a:pt x="3118" y="34"/>
                </a:cubicBezTo>
                <a:lnTo>
                  <a:pt x="310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9001"/>
            </a:schemeClr>
          </a:solidFill>
          <a:ln w="9525">
            <a:noFill/>
            <a:round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36"/>
          <p:cNvSpPr/>
          <p:nvPr userDrawn="1"/>
        </p:nvSpPr>
        <p:spPr bwMode="auto">
          <a:xfrm>
            <a:off x="7820355" y="6142887"/>
            <a:ext cx="2087843" cy="575198"/>
          </a:xfrm>
          <a:custGeom>
            <a:avLst/>
            <a:gdLst/>
            <a:ahLst/>
            <a:cxnLst>
              <a:cxn ang="0">
                <a:pos x="0" y="290"/>
              </a:cxn>
              <a:cxn ang="0">
                <a:pos x="0" y="2"/>
              </a:cxn>
              <a:cxn ang="0">
                <a:pos x="3194" y="0"/>
              </a:cxn>
              <a:cxn ang="0">
                <a:pos x="3176" y="156"/>
              </a:cxn>
              <a:cxn ang="0">
                <a:pos x="3150" y="254"/>
              </a:cxn>
              <a:cxn ang="0">
                <a:pos x="3140" y="290"/>
              </a:cxn>
              <a:cxn ang="0">
                <a:pos x="0" y="290"/>
              </a:cxn>
            </a:cxnLst>
            <a:rect l="0" t="0" r="r" b="b"/>
            <a:pathLst>
              <a:path w="3194" h="290">
                <a:moveTo>
                  <a:pt x="0" y="290"/>
                </a:moveTo>
                <a:lnTo>
                  <a:pt x="0" y="2"/>
                </a:lnTo>
                <a:lnTo>
                  <a:pt x="3194" y="0"/>
                </a:lnTo>
                <a:lnTo>
                  <a:pt x="3176" y="156"/>
                </a:lnTo>
                <a:cubicBezTo>
                  <a:pt x="3169" y="198"/>
                  <a:pt x="3162" y="232"/>
                  <a:pt x="3150" y="254"/>
                </a:cubicBezTo>
                <a:lnTo>
                  <a:pt x="3140" y="290"/>
                </a:lnTo>
                <a:lnTo>
                  <a:pt x="0" y="290"/>
                </a:lnTo>
                <a:close/>
              </a:path>
            </a:pathLst>
          </a:custGeom>
          <a:solidFill>
            <a:schemeClr val="bg1">
              <a:alpha val="49001"/>
            </a:schemeClr>
          </a:solidFill>
          <a:ln w="9525">
            <a:noFill/>
            <a:round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37"/>
          <p:cNvSpPr>
            <a:spLocks noChangeArrowheads="1"/>
          </p:cNvSpPr>
          <p:nvPr userDrawn="1"/>
        </p:nvSpPr>
        <p:spPr bwMode="auto">
          <a:xfrm>
            <a:off x="3904509" y="6146849"/>
            <a:ext cx="1955643" cy="571231"/>
          </a:xfrm>
          <a:prstGeom prst="rect">
            <a:avLst/>
          </a:prstGeom>
          <a:solidFill>
            <a:schemeClr val="bg1">
              <a:alpha val="49001"/>
            </a:schemeClr>
          </a:solidFill>
          <a:ln w="9525">
            <a:noFill/>
            <a:miter lim="800000"/>
          </a:ln>
        </p:spPr>
        <p:txBody>
          <a:bodyPr wrap="none" lIns="91248" tIns="45633" rIns="91248" bIns="45633" anchor="ctr"/>
          <a:lstStyle/>
          <a:p>
            <a:pPr>
              <a:buFontTx/>
              <a:buNone/>
              <a:defRPr/>
            </a:pP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900791" y="15885"/>
            <a:ext cx="1043714" cy="62899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3485" y="765175"/>
            <a:ext cx="11184000" cy="11589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5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644188" y="6388100"/>
            <a:ext cx="1055687" cy="252413"/>
          </a:xfrm>
          <a:prstGeom prst="rect">
            <a:avLst/>
          </a:prstGeom>
        </p:spPr>
        <p:txBody>
          <a:bodyPr/>
          <a:lstStyle>
            <a:lvl1pPr algn="r">
              <a:defRPr sz="1105" smtClean="0"/>
            </a:lvl1pPr>
          </a:lstStyle>
          <a:p>
            <a:pPr>
              <a:defRPr/>
            </a:pPr>
            <a:fld id="{82F610C3-486D-490B-9A25-DB8E49BF53C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43416" y="593725"/>
            <a:ext cx="11745385" cy="695325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rgbClr val="0070C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9810776" cy="71435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>
    <p:split orient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" y="51370"/>
            <a:ext cx="12190948" cy="6806629"/>
          </a:xfrm>
          <a:prstGeom prst="rect">
            <a:avLst/>
          </a:prstGeom>
        </p:spPr>
      </p:pic>
      <p:cxnSp>
        <p:nvCxnSpPr>
          <p:cNvPr id="42" name="直接连接符 19"/>
          <p:cNvCxnSpPr/>
          <p:nvPr userDrawn="1"/>
        </p:nvCxnSpPr>
        <p:spPr>
          <a:xfrm flipV="1">
            <a:off x="2000921" y="716282"/>
            <a:ext cx="2361565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1280921" y="697680"/>
            <a:ext cx="1440000" cy="41563"/>
          </a:xfrm>
          <a:prstGeom prst="rect">
            <a:avLst/>
          </a:prstGeom>
          <a:solidFill>
            <a:srgbClr val="CC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182687" y="228744"/>
            <a:ext cx="8836025" cy="5159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891BF-9491-444E-BE2C-7F52C3C93D1A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D4DE-DF53-4B40-9FE1-6CE1038B90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6" y="36331"/>
            <a:ext cx="893102" cy="4857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1439863"/>
            <a:ext cx="11736069" cy="486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16000" y="549275"/>
            <a:ext cx="11760000" cy="0"/>
          </a:xfrm>
          <a:prstGeom prst="line">
            <a:avLst/>
          </a:prstGeom>
          <a:noFill/>
          <a:ln w="12700" cmpd="sng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 sz="1200" dirty="0">
              <a:latin typeface="华文细黑" panose="02010600040101010101" pitchFamily="2" charset="-122"/>
            </a:endParaRPr>
          </a:p>
        </p:txBody>
      </p:sp>
      <p:sp>
        <p:nvSpPr>
          <p:cNvPr id="17" name="Rectangle 9"/>
          <p:cNvSpPr>
            <a:spLocks noChangeArrowheads="1"/>
          </p:cNvSpPr>
          <p:nvPr userDrawn="1"/>
        </p:nvSpPr>
        <p:spPr bwMode="auto">
          <a:xfrm>
            <a:off x="312772" y="6578377"/>
            <a:ext cx="857249" cy="2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l" eaLnBrk="0" hangingPunct="0">
              <a:spcBef>
                <a:spcPct val="5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fld id="{D7625ADF-08DA-43B5-B507-544508C6BF28}" type="slidenum">
              <a:rPr lang="de-DE" altLang="zh-CN" sz="800" b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GB" sz="800" b="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6" y="36331"/>
            <a:ext cx="893102" cy="4857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altLang="zh-CN" sz="2000" b="1" smtClean="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2286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571500" indent="-225425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marL="916305" indent="-230505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marL="1203325" indent="-17335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4pPr>
      <a:lvl5pPr marL="1539875" indent="-16383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5pPr>
      <a:lvl6pPr marL="19970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6pPr>
      <a:lvl7pPr marL="24542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7pPr>
      <a:lvl8pPr marL="29114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8pPr>
      <a:lvl9pPr marL="3368675" indent="-163830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8"/>
          <p:cNvSpPr/>
          <p:nvPr/>
        </p:nvSpPr>
        <p:spPr>
          <a:xfrm>
            <a:off x="4153535" y="3964940"/>
            <a:ext cx="3886200" cy="3873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海外供应链敏捷小组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1028" y="2438400"/>
            <a:ext cx="80699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天河巡店报告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8028" y="4589153"/>
            <a:ext cx="80699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巡店人：魏焕荣、李剑鹏、杨婷、徐佳一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巡店门店</a:t>
            </a:r>
          </a:p>
        </p:txBody>
      </p:sp>
      <p:sp>
        <p:nvSpPr>
          <p:cNvPr id="3" name="矩形 2"/>
          <p:cNvSpPr/>
          <p:nvPr/>
        </p:nvSpPr>
        <p:spPr>
          <a:xfrm>
            <a:off x="816078" y="1418303"/>
            <a:ext cx="5378245" cy="4021393"/>
          </a:xfrm>
          <a:prstGeom prst="rect">
            <a:avLst/>
          </a:prstGeom>
          <a:noFill/>
          <a:ln w="57150">
            <a:solidFill>
              <a:srgbClr val="DE0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78156" y="3059631"/>
            <a:ext cx="6096000" cy="5067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门店、陈列等照片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25760" y="1354228"/>
            <a:ext cx="484822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店名：天河区猎德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、天河高德置地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店、天河花城汇北区店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2023.03.31</a:t>
            </a: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巡店主题：门店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系统使用反馈收集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CB8CA9-89E6-C69D-1A02-CB2635465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7" y="1228305"/>
            <a:ext cx="6109682" cy="45804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7473CB-1A09-B445-1DB6-92C92D38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门店经营情况简介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C2E745-ABE3-0604-71A8-5C47663E214B}"/>
              </a:ext>
            </a:extLst>
          </p:cNvPr>
          <p:cNvSpPr/>
          <p:nvPr/>
        </p:nvSpPr>
        <p:spPr>
          <a:xfrm>
            <a:off x="964669" y="1075887"/>
            <a:ext cx="9475259" cy="470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天河区猎德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IGC</a:t>
            </a:r>
            <a:b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订货总金额：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69709.50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3621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订单数：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张（端头要货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张）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天河高德置地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b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订货总金额：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87049.90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4931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订单数：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张（端头要货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张）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天河花城汇北区店</a:t>
            </a:r>
            <a:b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订货总金额：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53415.40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订货数量：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3123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订单数：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张（端头要货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张）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要货偏好</a:t>
            </a:r>
            <a:b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常规偏好：一次性用品、季节性产品、生活百货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主题偏好：香薰、盲盒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3880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82687" y="213740"/>
            <a:ext cx="8836025" cy="51593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系统类问题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7045242" y="1193800"/>
            <a:ext cx="4714957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门店不了解“订单审核不通过” 的原因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门店使用手机登录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要货网址时，无法显示切换登录模式的功能，导致无法切换登录模式进行登录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部分商品仍然出现“可订货上限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=0”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，门店无法进行要货</a:t>
            </a:r>
            <a:b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部分商品是老品，但由于仓库一直缺货等原因，门店销售数据为空，而目前门店可订货上限的规则是根据门店的销售情况制定的，无法计算订货上限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门店申请了禁配的货品仍然能够统配进货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A2F27-A389-AE27-67C7-56CD6287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6" y="1193800"/>
            <a:ext cx="6556023" cy="1710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B7AD46-EA5C-DE59-712C-DED598F08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" r="3054"/>
          <a:stretch/>
        </p:blipFill>
        <p:spPr>
          <a:xfrm>
            <a:off x="233920" y="3791617"/>
            <a:ext cx="6640690" cy="230972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系统类问题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7357534" y="582115"/>
            <a:ext cx="431800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AEA963-A4FD-5FAD-CE4F-DFAECE221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8" y="856896"/>
            <a:ext cx="5646272" cy="4172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6AA948-9A98-95E8-9A0B-28CB93AAC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9" y="5222743"/>
            <a:ext cx="5646272" cy="8478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14A63F-B3F0-A839-A73C-CC3B422762AC}"/>
              </a:ext>
            </a:extLst>
          </p:cNvPr>
          <p:cNvSpPr txBox="1"/>
          <p:nvPr/>
        </p:nvSpPr>
        <p:spPr>
          <a:xfrm>
            <a:off x="6141482" y="852029"/>
            <a:ext cx="5869264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、部分门店发现可以在全量商品池搜索到部分装材配件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、陈列可视化功能在手机不好操作，且补货的货品不能满足每周提报的陈列摆放的需求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、小程序的图片与实物不一致，导致顾客使用小程序下单并选择送货上门服务时，容易导致退货且需要门店自行取货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530021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4E70EBC-3625-B357-373F-FB6EC4FDEE74}"/>
              </a:ext>
            </a:extLst>
          </p:cNvPr>
          <p:cNvSpPr txBox="1">
            <a:spLocks/>
          </p:cNvSpPr>
          <p:nvPr/>
        </p:nvSpPr>
        <p:spPr bwMode="auto">
          <a:xfrm>
            <a:off x="1216553" y="228359"/>
            <a:ext cx="8836025" cy="515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91440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5pPr>
            <a:lvl6pPr marL="1997075" indent="-16383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6pPr>
            <a:lvl7pPr marL="2454275" indent="-16383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7pPr>
            <a:lvl8pPr marL="2911475" indent="-16383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8pPr>
            <a:lvl9pPr marL="3368675" indent="-16383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其他系统问题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5BD6FB-E15E-36F5-9990-8CBD6CB96BF9}"/>
              </a:ext>
            </a:extLst>
          </p:cNvPr>
          <p:cNvSpPr txBox="1"/>
          <p:nvPr/>
        </p:nvSpPr>
        <p:spPr>
          <a:xfrm>
            <a:off x="6307667" y="1371600"/>
            <a:ext cx="5477933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陈列可视化功能在手机不好操作，且补货的货品不能满足每周提报的陈列摆放的需求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小程序的图片与实物不一致，导致顾客使用小程序下单并选择送货上门服务时，容易导致退货且需要门店自行取货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D7E03A-D92A-C5B4-A77B-52B6E6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71600"/>
            <a:ext cx="5689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2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体验类问题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99441A-2719-36CA-1883-6688177B6BED}"/>
              </a:ext>
            </a:extLst>
          </p:cNvPr>
          <p:cNvSpPr/>
          <p:nvPr/>
        </p:nvSpPr>
        <p:spPr>
          <a:xfrm>
            <a:off x="6096000" y="928353"/>
            <a:ext cx="5689600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端头要货的货品数量无法满足端头陈列摆放的需求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统配的商品不好卖，出现积压、陈列困难等问题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门店使用手机登录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要货网址时，无法显示切换登录模式的功能，导致无法切换登录模式进行登录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店长认为他们更了解门店情况，能判断未来哪些货销量更好，提出希望有更多要货权。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部分门店反馈金额不够用，建议能根据销售情况再往上调整一些可要货金额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登录的默认登录模式是英文模式，不利于店长切换登录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B6CEF3-9403-A005-E434-7699ED88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9" y="3555469"/>
            <a:ext cx="5337148" cy="3007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243556-4C4E-F667-F1E8-C33AC523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76"/>
          <a:stretch/>
        </p:blipFill>
        <p:spPr>
          <a:xfrm>
            <a:off x="437119" y="955243"/>
            <a:ext cx="5337148" cy="2473757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4acf178-f475-4f10-8566-70e02001ee43"/>
  <p:tag name="COMMONDATA" val="eyJoZGlkIjoiNjc3NGExNjNlNDI1NjI3MGI1Yzc4OGRhYjU0YjJjZTM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 September 200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华文中宋"/>
        <a:ea typeface="华文中宋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mpd="sng">
          <a:solidFill>
            <a:srgbClr val="558ED5"/>
          </a:solidFill>
          <a:round/>
        </a:ln>
      </a:spPr>
      <a:bodyPr lIns="36000" tIns="36000" rIns="36000" bIns="36000" rtlCol="0" anchor="ctr"/>
      <a:lstStyle>
        <a:defPPr algn="ctr">
          <a:defRPr kumimoji="1" b="0" smtClean="0">
            <a:solidFill>
              <a:schemeClr val="tx2">
                <a:lumMod val="60000"/>
                <a:lumOff val="4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noAutofit/>
      </a:bodyPr>
      <a:lstStyle>
        <a:defPPr>
          <a:defRPr kumimoji="1" b="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566</Words>
  <Application>Microsoft Office PowerPoint</Application>
  <PresentationFormat>宽屏</PresentationFormat>
  <Paragraphs>38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等线</vt:lpstr>
      <vt:lpstr>等线 Light</vt:lpstr>
      <vt:lpstr>华文楷体</vt:lpstr>
      <vt:lpstr>华文细黑</vt:lpstr>
      <vt:lpstr>华文中宋</vt:lpstr>
      <vt:lpstr>微软雅黑</vt:lpstr>
      <vt:lpstr>Arial</vt:lpstr>
      <vt:lpstr>Calibri</vt:lpstr>
      <vt:lpstr>Century Gothic</vt:lpstr>
      <vt:lpstr>Wingdings</vt:lpstr>
      <vt:lpstr>自定义设计方案</vt:lpstr>
      <vt:lpstr>10 September 2009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徐 佳一</cp:lastModifiedBy>
  <cp:revision>919</cp:revision>
  <cp:lastPrinted>2020-08-13T12:46:00Z</cp:lastPrinted>
  <dcterms:created xsi:type="dcterms:W3CDTF">2017-08-03T09:01:00Z</dcterms:created>
  <dcterms:modified xsi:type="dcterms:W3CDTF">2023-04-03T03:08:19Z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RubyTemplateID">
    <vt:lpwstr>2</vt:lpwstr>
  </property>
  <property fmtid="{D5CDD505-2E9C-101B-9397-08002B2CF9AE}" pid="4" name="ICV">
    <vt:lpwstr>DA4DD7A18BC34BEC96B69921C075DE71</vt:lpwstr>
  </property>
</Properties>
</file>